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5" d="100"/>
          <a:sy n="85" d="100"/>
        </p:scale>
        <p:origin x="1147" y="72"/>
      </p:cViewPr>
      <p:guideLst>
        <p:guide pos="2160" orient="horz"/>
        <p:guide pos="2881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bl" userDrawn="1">
  <p:cSld name="Заголовок и таблиц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 bwMode="auto">
          <a:xfrm>
            <a:off x="457200" y="1600200"/>
            <a:ext cx="8229600" cy="4525963"/>
          </a:xfrm>
        </p:spPr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4" name="Rectangle 4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07635-F0E7-4C64-AF6F-EE108F91192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4">
            <a:alphaModFix amt="30000"/>
            <a:lum/>
          </a:blip>
          <a:srcRect l="6896" t="0" r="6896" b="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400" b="1">
                <a:latin typeface="Times New Roman"/>
                <a:cs typeface="Times New Roman"/>
              </a:rPr>
              <a:t>Федеральная служба по экологическому, технологическому и атомному надзору</a:t>
            </a:r>
            <a:br>
              <a:rPr lang="ru-RU" sz="1400">
                <a:latin typeface="Times New Roman"/>
                <a:cs typeface="Times New Roman"/>
              </a:rPr>
            </a:br>
            <a:r>
              <a:rPr lang="ru-RU" sz="1400" b="1">
                <a:latin typeface="Times New Roman"/>
                <a:cs typeface="Times New Roman"/>
              </a:rPr>
              <a:t>(Ростехнадзор)</a:t>
            </a:r>
            <a:br>
              <a:rPr lang="ru-RU" sz="1400">
                <a:latin typeface="Times New Roman"/>
                <a:cs typeface="Times New Roman"/>
              </a:rPr>
            </a:br>
            <a:r>
              <a:rPr lang="ru-RU" sz="1400" b="1">
                <a:latin typeface="Times New Roman"/>
                <a:cs typeface="Times New Roman"/>
              </a:rPr>
              <a:t>Ленское управление Федеральной службы по экологическому, технологическому и атомному надзору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147248" cy="452596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 marL="0" indent="0" algn="ctr">
              <a:buNone/>
              <a:defRPr/>
            </a:pPr>
            <a:endParaRPr lang="ru-RU" sz="1600" b="1">
              <a:latin typeface="Times New Roman"/>
              <a:cs typeface="Times New Roman"/>
            </a:endParaRPr>
          </a:p>
          <a:p>
            <a:pPr marL="0" indent="0" algn="ctr">
              <a:buNone/>
              <a:defRPr/>
            </a:pPr>
            <a:endParaRPr lang="ru-RU" sz="1600" b="1">
              <a:latin typeface="Times New Roman"/>
              <a:cs typeface="Times New Roman"/>
            </a:endParaRPr>
          </a:p>
          <a:p>
            <a:pPr marL="0" indent="0" algn="ctr">
              <a:buNone/>
              <a:defRPr/>
            </a:pPr>
            <a:endParaRPr lang="ru-RU" sz="1600" b="1">
              <a:latin typeface="Times New Roman"/>
              <a:cs typeface="Times New Roman"/>
            </a:endParaRPr>
          </a:p>
          <a:p>
            <a:pPr>
              <a:defRPr/>
            </a:pPr>
            <a:endParaRPr/>
          </a:p>
          <a:p>
            <a:pPr marL="0" indent="0" algn="ctr">
              <a:buNone/>
              <a:defRPr/>
            </a:pPr>
            <a: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АВАРИЙНОСТЬ И ТРАВМАТИЗМ ПРИ ОСУЩЕСТВЛЕНИИ НАДЗОРА ЗА ПОДЪЕМНЫМИ СООРУЖЕНИЯМИ </a:t>
            </a:r>
            <a:endParaRPr sz="20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buNone/>
              <a:defRPr/>
            </a:pPr>
            <a: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 1 ПОЛУГОДИЕ 2025 ГОДА</a:t>
            </a:r>
            <a:endParaRPr lang="ru-RU" sz="1600" b="1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  <a:defRPr/>
            </a:pPr>
            <a:endParaRPr lang="ru-RU" sz="1600" b="1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endParaRPr lang="ru-RU" sz="1600" b="1">
              <a:solidFill>
                <a:srgbClr val="FF0000"/>
              </a:solidFill>
            </a:endParaRPr>
          </a:p>
          <a:p>
            <a:pPr marL="4487862" indent="0">
              <a:buNone/>
              <a:defRPr/>
            </a:pPr>
            <a:r>
              <a:rPr lang="ru-RU" sz="1600" b="1">
                <a:latin typeface="Times New Roman"/>
                <a:cs typeface="Times New Roman"/>
              </a:rPr>
              <a:t>                                                                                                     </a:t>
            </a:r>
            <a:r>
              <a:rPr lang="ru-RU" sz="17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Докладчик:</a:t>
            </a:r>
            <a:endParaRPr sz="1700"/>
          </a:p>
          <a:p>
            <a:pPr marL="4487862" indent="0">
              <a:buNone/>
              <a:defRPr/>
            </a:pPr>
            <a:r>
              <a:rPr lang="ru-RU" sz="17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Главный государственный инспектор отдела по надзору за подъемными сооружениями и государственного строительного надзора</a:t>
            </a:r>
            <a:endParaRPr sz="1700"/>
          </a:p>
          <a:p>
            <a:pPr marL="0" indent="0">
              <a:buNone/>
              <a:defRPr/>
            </a:pPr>
            <a:r>
              <a:rPr lang="ru-RU" sz="17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Руслан Анатольевич Борисов</a:t>
            </a:r>
            <a:endParaRPr/>
          </a:p>
          <a:p>
            <a:pPr marL="0" indent="0" algn="ctr">
              <a:buNone/>
              <a:defRPr/>
            </a:pPr>
            <a:endParaRPr lang="ru-RU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395535" y="260647"/>
            <a:ext cx="8238959" cy="640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latin typeface="Times New Roman"/>
                <a:cs typeface="Times New Roman"/>
              </a:rPr>
              <a:t>	</a:t>
            </a:r>
            <a:endParaRPr/>
          </a:p>
          <a:p>
            <a:pPr>
              <a:defRPr/>
            </a:pPr>
            <a:r>
              <a:rPr sz="1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Технические причины аварии:</a:t>
            </a:r>
            <a:endParaRPr sz="1400" b="1"/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Неудовлетворительное состояние металлоконструкции портального крана «Ганц».</a:t>
            </a:r>
            <a:endParaRPr sz="1400" b="1"/>
          </a:p>
          <a:p>
            <a:pPr>
              <a:defRPr/>
            </a:pP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400" b="1"/>
          </a:p>
          <a:p>
            <a:pPr>
              <a:defRPr/>
            </a:pP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Организационные причины аварии:</a:t>
            </a:r>
            <a:endParaRPr sz="1400" b="1"/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предприятии система производственного контроля не соответствует действующим нормативным документам;</a:t>
            </a:r>
            <a:endParaRPr sz="1400" b="0"/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 управляющего директора - главного инженера отсутствует должностная инструкция доведенная под роспись; безопасное производство работ»;</a:t>
            </a:r>
            <a:endParaRPr sz="1400" b="0"/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предприятии не создано собственное подразделение, отвечающее за периодический осмотр, технический осмотр, ремонт, а также отсутствует договор со специализированной организацией которая должна проводить вышеперечисленные действия;</a:t>
            </a:r>
            <a:endParaRPr sz="1400" b="0"/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предприятие отсутствуют разработанные, утвержденные и доведенные под роспись до работников технологические карты (проекты производства работ), в том числе при работе двух ПС;</a:t>
            </a:r>
            <a:endParaRPr sz="1400" b="0"/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предприятии не создана аттестационная комиссия предприятия по проверки знаний рабочего персонала (крановщики, стропальщики);</a:t>
            </a:r>
            <a:endParaRPr sz="1400" b="0"/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Отсутствует договор со специализированной организацией на обслуживание, ремонт, наладку приборов безопасности;</a:t>
            </a:r>
            <a:endParaRPr sz="1400" b="0"/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Отсутствуют данные о плановых проверках не реже одного раза в год под руководством инженерно-технического работника, ответственного осуществление производственного контроля при эксплуатации ПС рельсового пути.</a:t>
            </a:r>
            <a:endParaRPr sz="1400" b="0"/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Отсутствие контроля за техническим состоянием крана со стороны ИТР, ответственного за осуществление производственного контроля при эксплуатации ПС;</a:t>
            </a:r>
            <a:endParaRPr sz="1400" b="0"/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установлен порядок ПС в нерабочее состояние;</a:t>
            </a:r>
            <a:endParaRPr sz="1400" b="0"/>
          </a:p>
          <a:p>
            <a:pPr algn="just"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определена численность персонала ИТР распорядительным актом.</a:t>
            </a:r>
            <a:endParaRPr lang="ru-RU" sz="1400" b="0">
              <a:latin typeface="Times New Roman"/>
              <a:cs typeface="Times New Roman"/>
            </a:endParaRPr>
          </a:p>
          <a:p>
            <a:pPr>
              <a:defRPr/>
            </a:pPr>
            <a:endParaRPr/>
          </a:p>
          <a:p>
            <a:pPr>
              <a:defRPr/>
            </a:pP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Прочие причины аварии:</a:t>
            </a:r>
            <a:endParaRPr sz="1400" b="1"/>
          </a:p>
          <a:p>
            <a:pPr algn="just"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Метеорологические условия шквальный ветер с порывами до 43-44 м/с, которые превышают ветровую нагрузку в соответствии с данными паспорта портального крана.</a:t>
            </a:r>
            <a:endParaRPr sz="1400" b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 flipH="0" flipV="0">
            <a:off x="251519" y="263769"/>
            <a:ext cx="8645999" cy="649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Комиссией в ходе расследования причин аварии было выявлено:</a:t>
            </a:r>
            <a:endParaRPr b="1"/>
          </a:p>
          <a:p>
            <a:pPr>
              <a:defRPr/>
            </a:pPr>
            <a:r>
              <a: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﻿﻿﻿</a:t>
            </a: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предприятии отсутствует производственный контроль. </a:t>
            </a:r>
            <a:endParaRPr sz="1400"/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﻿﻿﻿На предприятии отсутствует приказ о назначении «Ответственного за содержание подъемных сооружений в работоспособном состоянии», «Ответственного за безопасное производство работ».</a:t>
            </a:r>
            <a:endParaRPr sz="1400"/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﻿﻿﻿Отсутствует персонал ИТР замещающий на время отпуска, командировки, болезни или в других случаях отсутствия ответственных инженерно-технических работников имеющих соответствующую квалификацию, прошедших обучение и аттестацию.</a:t>
            </a:r>
            <a:endParaRPr sz="1400"/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﻿﻿﻿На предприятии не создано собственное подразделение, отвечающее за периодический осмотр, технический осмотр, ремонт, а также отсутствует договор со специализированной организацией, которая должна проводить вышеперечисленные действия.</a:t>
            </a:r>
            <a:endParaRPr sz="1400"/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﻿﻿﻿Отсутствует договор со специализированной организацией на обслуживание, ремонт и наладку приборов безопасности.</a:t>
            </a:r>
            <a:endParaRPr sz="1400"/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предприятие отсутствуют разработанные, утвержденные и доведенные под роспись до работников технологические карты (проекты производства работ), в том числе при работе двух ПС.</a:t>
            </a:r>
            <a:endParaRPr sz="1400"/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﻿﻿﻿На предприятии отсутствует разработанный и доведенный под роспись до работников порядок (производственные инструкции) определяющий действия персонала в аварийных ситуациях.</a:t>
            </a:r>
            <a:endParaRPr sz="1400"/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предприятии не установлен порядок допуска к самостоятельной работе крановщиков, стропальщиков.</a:t>
            </a:r>
            <a:endParaRPr sz="1400"/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﻿﻿﻿На предприятии отсутствуют обученные и прошедшие инструктаж по специальности «Стропальщик».</a:t>
            </a:r>
            <a:endParaRPr sz="1400"/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﻿﻿﻿﻿Не ведется паспорт подкрановых путей.</a:t>
            </a:r>
            <a:endParaRPr sz="1400"/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﻿﻿﻿﻿Отсутствуют данные о плановых проверках не реже одного раза в год под руководством инженерно-технического работника, ответственного за осуществление производственного контроля при эксплуатации ПС рельсового пути.</a:t>
            </a:r>
            <a:endParaRPr sz="1400"/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﻿﻿﻿﻿Отсутствуют паспорта тупиковых упоров.</a:t>
            </a:r>
            <a:endParaRPr sz="1400"/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﻿﻿﻿﻿Осмотр съемных грузозахватных приспособлений производится не аттестованным персоналом</a:t>
            </a:r>
            <a:endParaRPr sz="1400"/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﻿﻿﻿﻿Отсутствует ремонтный журнал.</a:t>
            </a:r>
            <a:endParaRPr sz="1400"/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﻿﻿﻿﻿Не установлен порядок приведения ПС в безопасное положение в нерабочем состоянии.</a:t>
            </a:r>
            <a:endParaRPr sz="1400"/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﻿﻿﻿﻿Не установлен порядок обмена сигналами между стропальщиками и крановщиками, в том числе при работе в стесненных условиях.</a:t>
            </a:r>
            <a:endParaRPr sz="1400"/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﻿﻿﻿﻿Не установлен порядок выдачи ключ-марки крановщикам перед началом смены.</a:t>
            </a:r>
            <a:endParaRPr sz="1400"/>
          </a:p>
          <a:p>
            <a:pPr algn="just"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рельсовом пути не выделен и не обозначен участок для стоянки ПС.</a:t>
            </a: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 flipH="0" flipV="0">
            <a:off x="251519" y="620687"/>
            <a:ext cx="8667239" cy="3718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 algn="just">
              <a:defRPr/>
            </a:pPr>
            <a:r>
              <a:rPr sz="2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результатам технического расследования причин аварии на опасном производственном объекте АО «Морской порт «Тикси» привлечено к административной ответственности по ч. 1 ст. 9.1 КоАП РФ в виде штрафа в размере 300 000 тыс. руб.</a:t>
            </a:r>
            <a:r>
              <a:rPr sz="2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 нарушения требований в области промышленной безопасности.</a:t>
            </a:r>
            <a:endParaRPr sz="2200" b="1">
              <a:latin typeface="Times New Roman"/>
              <a:cs typeface="Times New Roman"/>
            </a:endParaRPr>
          </a:p>
          <a:p>
            <a:pPr>
              <a:defRPr/>
            </a:pPr>
            <a:endParaRPr sz="200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br>
              <a:rPr lang="ru-RU" sz="2700" b="1">
                <a:latin typeface="Times New Roman"/>
                <a:cs typeface="Times New Roman"/>
              </a:rPr>
            </a:br>
            <a:br>
              <a:rPr lang="ru-RU" sz="2700" b="1">
                <a:latin typeface="Times New Roman"/>
                <a:cs typeface="Times New Roman"/>
              </a:rPr>
            </a:br>
            <a:br>
              <a:rPr lang="ru-RU" b="1">
                <a:latin typeface="Times New Roman"/>
                <a:cs typeface="Times New Roman"/>
              </a:rPr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ru-RU" b="1">
              <a:latin typeface="Times New Roman"/>
              <a:cs typeface="Times New Roman"/>
            </a:endParaRPr>
          </a:p>
          <a:p>
            <a:pPr marL="0" indent="0" algn="ctr">
              <a:buNone/>
              <a:defRPr/>
            </a:pPr>
            <a:endParaRPr lang="ru-RU" sz="2800" b="1">
              <a:latin typeface="Times New Roman"/>
              <a:cs typeface="Times New Roman"/>
            </a:endParaRPr>
          </a:p>
          <a:p>
            <a:pPr marL="0" indent="0" algn="ctr">
              <a:buNone/>
              <a:defRPr/>
            </a:pPr>
            <a:r>
              <a:rPr lang="ru-RU" sz="2800" b="1">
                <a:latin typeface="Times New Roman"/>
                <a:cs typeface="Times New Roman"/>
              </a:rPr>
              <a:t>СПАСИБО ЗА ВНИМАНИЕ</a:t>
            </a:r>
            <a:br>
              <a:rPr lang="ru-RU" sz="2800" b="1">
                <a:latin typeface="Times New Roman"/>
                <a:cs typeface="Times New Roman"/>
              </a:rPr>
            </a:br>
            <a:endParaRPr lang="ru-RU" sz="2800" b="1">
              <a:latin typeface="Times New Roman"/>
              <a:cs typeface="Times New Roman"/>
            </a:endParaRPr>
          </a:p>
          <a:p>
            <a:pPr marL="0" indent="0" algn="ctr">
              <a:buNone/>
              <a:defRPr/>
            </a:pPr>
            <a:r>
              <a:rPr lang="ru-RU" sz="2000" b="1">
                <a:latin typeface="Times New Roman"/>
                <a:cs typeface="Times New Roman"/>
              </a:rPr>
              <a:t>Главный государственный инспектор отдела </a:t>
            </a:r>
            <a:r>
              <a:rPr lang="ru-RU" sz="2000" b="1">
                <a:latin typeface="Times New Roman"/>
                <a:cs typeface="Times New Roman"/>
              </a:rPr>
              <a:t>по надзору за подъемными сооружениями и государственного строительного надзора</a:t>
            </a:r>
            <a:endParaRPr/>
          </a:p>
          <a:p>
            <a:pPr marL="457200" lvl="1" indent="0" algn="ctr">
              <a:buNone/>
              <a:defRPr/>
            </a:pPr>
            <a:endParaRPr lang="ru-RU" sz="2000" b="1">
              <a:latin typeface="Times New Roman"/>
              <a:cs typeface="Times New Roman"/>
            </a:endParaRPr>
          </a:p>
          <a:p>
            <a:pPr marL="457200" lvl="1" indent="0" algn="ctr">
              <a:buNone/>
              <a:defRPr/>
            </a:pPr>
            <a:r>
              <a:rPr lang="ru-RU" sz="2000" b="1">
                <a:latin typeface="Times New Roman"/>
                <a:cs typeface="Times New Roman"/>
              </a:rPr>
              <a:t>Борисов Руслан Анатольевич</a:t>
            </a:r>
            <a:endParaRPr lang="ru-RU" sz="200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39552" y="620688"/>
            <a:ext cx="8208912" cy="5616624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3600">
                <a:latin typeface="Times New Roman"/>
                <a:cs typeface="Times New Roman"/>
              </a:rPr>
              <a:t>   </a:t>
            </a:r>
            <a:endParaRPr/>
          </a:p>
          <a:p>
            <a:pPr marL="0" indent="0" algn="just">
              <a:buNone/>
              <a:defRPr/>
            </a:pPr>
            <a:endParaRPr lang="ru-RU" sz="3600" b="1">
              <a:latin typeface="Times New Roman"/>
              <a:cs typeface="Times New Roman"/>
            </a:endParaRPr>
          </a:p>
          <a:p>
            <a:pPr marL="0" indent="0" algn="just">
              <a:buNone/>
              <a:defRPr/>
            </a:pPr>
            <a:endParaRPr lang="ru-RU" sz="3600" b="1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2200" b="1">
                <a:latin typeface="Times New Roman"/>
                <a:cs typeface="Times New Roman"/>
              </a:rPr>
              <a:t> </a:t>
            </a:r>
            <a:endParaRPr/>
          </a:p>
          <a:p>
            <a:pPr marL="0" indent="0" algn="ctr">
              <a:buNone/>
              <a:defRPr/>
            </a:pPr>
            <a: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1 квартале 2025 года зарегистрирована 1 авария </a:t>
            </a:r>
            <a:endParaRPr sz="20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buNone/>
              <a:defRPr/>
            </a:pPr>
            <a: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опасном производственном объекте Акционерного общества «Морской порт Тикси» при эксплуатации портального крана</a:t>
            </a:r>
            <a:r>
              <a:rPr lang="ru-RU" sz="2000" b="1">
                <a:latin typeface="Times New Roman"/>
                <a:cs typeface="Times New Roman"/>
              </a:rPr>
              <a:t>   </a:t>
            </a:r>
            <a:r>
              <a:rPr lang="ru-RU" sz="2000" b="1">
                <a:latin typeface="Times New Roman"/>
                <a:cs typeface="Times New Roman"/>
              </a:rPr>
              <a:t>    </a:t>
            </a:r>
            <a:r>
              <a:rPr lang="ru-RU" sz="2000" b="1">
                <a:latin typeface="Times New Roman"/>
                <a:cs typeface="Times New Roman"/>
              </a:rPr>
              <a:t> </a:t>
            </a:r>
            <a:endParaRPr lang="ru-RU" sz="200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67544" y="404664"/>
            <a:ext cx="8229600" cy="6192688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 января 2025 года в Ленское управление Ростехнадзора от                             АО «Морской порт Тикси» поступило оперативное сообщение об аварии о том, что 27 января 2025 года </a:t>
            </a: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связи с неблагоприятными метеоусловиями, порывами ветра свыше 40 метров </a:t>
            </a: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секунду, произошло падение портального крана «Ганц» на пирс Восточный № 1, </a:t>
            </a: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результате чего кран полностью разрушен и восстановлению не подлежит. При падении чужое имущество не пострадало, пострадавших нет</a:t>
            </a:r>
            <a:r>
              <a:rPr sz="1800" b="1"/>
              <a:t>.</a:t>
            </a:r>
            <a:endParaRPr sz="1800" b="1"/>
          </a:p>
          <a:p>
            <a:pPr marL="0" indent="0" algn="just">
              <a:buNone/>
              <a:defRPr/>
            </a:pPr>
            <a:endParaRPr sz="2000" b="1"/>
          </a:p>
          <a:p>
            <a:pPr marL="0" indent="0" algn="just">
              <a:buNone/>
              <a:defRPr/>
            </a:pPr>
            <a:endParaRPr sz="2000" b="1"/>
          </a:p>
          <a:p>
            <a:pPr marL="0" indent="0" algn="just">
              <a:buNone/>
              <a:defRPr/>
            </a:pPr>
            <a:endParaRPr sz="2000" b="1"/>
          </a:p>
          <a:p>
            <a:pPr marL="0" indent="0" algn="just">
              <a:buNone/>
              <a:defRPr/>
            </a:pPr>
            <a:endParaRPr sz="2000" b="1"/>
          </a:p>
        </p:txBody>
      </p:sp>
      <p:pic>
        <p:nvPicPr>
          <p:cNvPr id="30233195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87653" y="2403230"/>
            <a:ext cx="8001000" cy="4194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251519" y="548679"/>
            <a:ext cx="8580471" cy="3993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 </a:t>
            </a:r>
            <a:r>
              <a:rPr lang="en-US"/>
              <a:t>	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 algn="just">
              <a:defRPr/>
            </a:pPr>
            <a: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Приказом Ленского управления создана комиссия по расследованию причин аварии в составе представителей Ленского управления Ростехнадзора, инспекции труда Федерации профсоюзов РС(Я), администрации Булунского района РС(Я), страхового общества,                        АО «Морской порт Тикси», ПАО «ЛОРП».</a:t>
            </a:r>
            <a:endParaRPr sz="2000" b="1"/>
          </a:p>
          <a:p>
            <a:pPr algn="just">
              <a:defRPr/>
            </a:pPr>
            <a:r>
              <a:rPr lang="ru-RU" sz="2400">
                <a:latin typeface="Times New Roman"/>
                <a:cs typeface="Times New Roman"/>
              </a:rPr>
              <a:t>  </a:t>
            </a:r>
            <a:br>
              <a:rPr lang="ru-RU" sz="2400">
                <a:latin typeface="Times New Roman"/>
                <a:cs typeface="Times New Roman"/>
              </a:rPr>
            </a:br>
            <a:r>
              <a:rPr lang="ru-RU" sz="2400">
                <a:latin typeface="Times New Roman"/>
                <a:cs typeface="Times New Roman"/>
              </a:rPr>
              <a:t>     </a:t>
            </a:r>
            <a:endParaRPr lang="ru-RU" sz="240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 flipH="0" flipV="0">
            <a:off x="251518" y="1450730"/>
            <a:ext cx="8652838" cy="4054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17 февраля 2025 года составлен акт технического расследования причин аварии, </a:t>
            </a:r>
            <a: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 которого установлено следующее.</a:t>
            </a:r>
            <a:endParaRPr sz="2000" b="1"/>
          </a:p>
          <a:p>
            <a:pPr algn="just">
              <a:defRPr/>
            </a:pPr>
            <a: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Срыв крана с противоугонных захватов произошел в результате шквального ветра с порывами до 43-44 м/с. В следствие чего портальный кран начал самопроизвольное движение (5-7 метров от места стоянки) по рельсовому пути, в результате чего произошло разрушение передних стоек при этом кран сошёл с рельсов и опрокинулся. На пирсе Восточный № 1 на причалах № 11 и № 12 произошло разрушение железобетонных сборных плит покрытия пирса. Также при падении портальный кран «Ганц» стрелой задел портальный кран «Сокол», кран получил повреждения машинного отделения </a:t>
            </a:r>
            <a: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</a:t>
            </a:r>
            <a: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</a:t>
            </a:r>
            <a: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правой стороны. Пострадавших нет. Портальный кран «Ганц» восстановлению не подлежит.</a:t>
            </a:r>
            <a:endParaRPr sz="2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1860731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688730"/>
            <a:ext cx="8229600" cy="5627076"/>
          </a:xfrm>
        </p:spPr>
        <p:txBody>
          <a:bodyPr/>
          <a:lstStyle/>
          <a:p>
            <a:pPr>
              <a:defRPr/>
            </a:pPr>
            <a:endParaRPr sz="800"/>
          </a:p>
        </p:txBody>
      </p:sp>
      <p:sp>
        <p:nvSpPr>
          <p:cNvPr id="1261569382" name="Таблица 2"/>
          <p:cNvSpPr>
            <a:spLocks noGrp="1"/>
          </p:cNvSpPr>
          <p:nvPr>
            <p:ph type="tbl" idx="1"/>
          </p:nvPr>
        </p:nvSpPr>
        <p:spPr bwMode="auto">
          <a:xfrm>
            <a:off x="457200" y="1600200"/>
            <a:ext cx="8229600" cy="4525962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76529301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57200" y="542192"/>
            <a:ext cx="8229600" cy="5773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4543261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703384"/>
            <a:ext cx="8229600" cy="5260730"/>
          </a:xfrm>
        </p:spPr>
        <p:txBody>
          <a:bodyPr/>
          <a:lstStyle/>
          <a:p>
            <a:pPr>
              <a:defRPr/>
            </a:pPr>
            <a:endParaRPr sz="800"/>
          </a:p>
        </p:txBody>
      </p:sp>
      <p:sp>
        <p:nvSpPr>
          <p:cNvPr id="1149273848" name="Таблица 2"/>
          <p:cNvSpPr>
            <a:spLocks noGrp="1"/>
          </p:cNvSpPr>
          <p:nvPr>
            <p:ph type="tbl" idx="1"/>
          </p:nvPr>
        </p:nvSpPr>
        <p:spPr bwMode="auto">
          <a:xfrm>
            <a:off x="457200" y="1600200"/>
            <a:ext cx="8229600" cy="4525962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62886635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57199" y="703384"/>
            <a:ext cx="8229600" cy="5422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1596021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274637"/>
            <a:ext cx="8229600" cy="5616208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82952011" name="Таблица 2"/>
          <p:cNvSpPr>
            <a:spLocks noGrp="1"/>
          </p:cNvSpPr>
          <p:nvPr>
            <p:ph type="tbl" idx="1"/>
          </p:nvPr>
        </p:nvSpPr>
        <p:spPr bwMode="auto">
          <a:xfrm>
            <a:off x="457200" y="1600200"/>
            <a:ext cx="8229600" cy="4525962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57571653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57200" y="274637"/>
            <a:ext cx="8229599" cy="6026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0775119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380999"/>
            <a:ext cx="8229600" cy="6095999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45845208" name="Таблица 2"/>
          <p:cNvSpPr>
            <a:spLocks noGrp="1"/>
          </p:cNvSpPr>
          <p:nvPr>
            <p:ph type="tbl" idx="1"/>
          </p:nvPr>
        </p:nvSpPr>
        <p:spPr bwMode="auto">
          <a:xfrm>
            <a:off x="457200" y="1600200"/>
            <a:ext cx="8229600" cy="4525962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5695992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57199" y="380999"/>
            <a:ext cx="8229600" cy="6095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0</TotalTime>
  <Words>0</Words>
  <Application>Р7-Офис/7.3.0.0</Application>
  <DocSecurity>0</DocSecurity>
  <PresentationFormat>Экран (4:3)</PresentationFormat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Роева Ирина Валерьевна</dc:creator>
  <cp:keywords/>
  <dc:description/>
  <dc:identifier/>
  <dc:language/>
  <cp:lastModifiedBy/>
  <cp:revision>140</cp:revision>
  <dcterms:created xsi:type="dcterms:W3CDTF">2018-07-25T06:35:57Z</dcterms:created>
  <dcterms:modified xsi:type="dcterms:W3CDTF">2025-08-26T06:40:44Z</dcterms:modified>
  <cp:category/>
  <cp:contentStatus/>
  <cp:version/>
</cp:coreProperties>
</file>